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309" r:id="rId2"/>
    <p:sldId id="311" r:id="rId3"/>
    <p:sldId id="339" r:id="rId4"/>
    <p:sldId id="342" r:id="rId5"/>
    <p:sldId id="338" r:id="rId6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601">
          <p15:clr>
            <a:srgbClr val="A4A3A4"/>
          </p15:clr>
        </p15:guide>
        <p15:guide id="2" orient="horz" pos="3957">
          <p15:clr>
            <a:srgbClr val="A4A3A4"/>
          </p15:clr>
        </p15:guide>
        <p15:guide id="3" orient="horz" pos="918">
          <p15:clr>
            <a:srgbClr val="A4A3A4"/>
          </p15:clr>
        </p15:guide>
        <p15:guide id="4" orient="horz" pos="192">
          <p15:clr>
            <a:srgbClr val="A4A3A4"/>
          </p15:clr>
        </p15:guide>
        <p15:guide id="5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AC00"/>
    <a:srgbClr val="ACE9FE"/>
    <a:srgbClr val="FFC000"/>
    <a:srgbClr val="FFD03B"/>
    <a:srgbClr val="FFFFCC"/>
    <a:srgbClr val="7F7F7F"/>
    <a:srgbClr val="FFFFFF"/>
    <a:srgbClr val="0E3D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9818" autoAdjust="0"/>
  </p:normalViewPr>
  <p:slideViewPr>
    <p:cSldViewPr snapToGrid="0">
      <p:cViewPr>
        <p:scale>
          <a:sx n="100" d="100"/>
          <a:sy n="100" d="100"/>
        </p:scale>
        <p:origin x="-468" y="192"/>
      </p:cViewPr>
      <p:guideLst>
        <p:guide orient="horz" pos="3601"/>
        <p:guide orient="horz" pos="3957"/>
        <p:guide orient="horz" pos="918"/>
        <p:guide orient="horz" pos="19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-1494" y="-10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628" cy="464184"/>
          </a:xfrm>
          <a:prstGeom prst="rect">
            <a:avLst/>
          </a:prstGeom>
        </p:spPr>
        <p:txBody>
          <a:bodyPr vert="horz" lIns="93171" tIns="46586" rIns="93171" bIns="4658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1183" y="0"/>
            <a:ext cx="3037628" cy="464184"/>
          </a:xfrm>
          <a:prstGeom prst="rect">
            <a:avLst/>
          </a:prstGeom>
        </p:spPr>
        <p:txBody>
          <a:bodyPr vert="horz" lIns="93171" tIns="46586" rIns="93171" bIns="4658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ABCB6D6B-92BF-458F-A577-687B90C89354}" type="datetimeFigureOut">
              <a:rPr lang="en-US"/>
              <a:pPr>
                <a:defRPr/>
              </a:pPr>
              <a:t>9/27/2016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30627"/>
            <a:ext cx="3037628" cy="464184"/>
          </a:xfrm>
          <a:prstGeom prst="rect">
            <a:avLst/>
          </a:prstGeom>
        </p:spPr>
        <p:txBody>
          <a:bodyPr vert="horz" lIns="93171" tIns="46586" rIns="93171" bIns="4658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1183" y="8830627"/>
            <a:ext cx="3037628" cy="464184"/>
          </a:xfrm>
          <a:prstGeom prst="rect">
            <a:avLst/>
          </a:prstGeom>
        </p:spPr>
        <p:txBody>
          <a:bodyPr vert="horz" lIns="93171" tIns="46586" rIns="93171" bIns="4658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5BA431A3-98DF-4ED3-B301-73BB30DF0E6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78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628" cy="464184"/>
          </a:xfrm>
          <a:prstGeom prst="rect">
            <a:avLst/>
          </a:prstGeom>
        </p:spPr>
        <p:txBody>
          <a:bodyPr vert="horz" lIns="93171" tIns="46586" rIns="93171" bIns="46586" rtlCol="0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1183" y="0"/>
            <a:ext cx="3037628" cy="464184"/>
          </a:xfrm>
          <a:prstGeom prst="rect">
            <a:avLst/>
          </a:prstGeom>
        </p:spPr>
        <p:txBody>
          <a:bodyPr vert="horz" lIns="93171" tIns="46586" rIns="93171" bIns="46586" rtlCol="0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75FE0857-C1EF-4410-91BD-B83F496029C9}" type="datetimeFigureOut">
              <a:rPr lang="en-US"/>
              <a:pPr>
                <a:defRPr/>
              </a:pPr>
              <a:t>9/27/2016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1" tIns="46586" rIns="93171" bIns="46586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359" y="4416108"/>
            <a:ext cx="5607684" cy="4182427"/>
          </a:xfrm>
          <a:prstGeom prst="rect">
            <a:avLst/>
          </a:prstGeom>
        </p:spPr>
        <p:txBody>
          <a:bodyPr vert="horz" lIns="93171" tIns="46586" rIns="93171" bIns="46586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0627"/>
            <a:ext cx="3037628" cy="464184"/>
          </a:xfrm>
          <a:prstGeom prst="rect">
            <a:avLst/>
          </a:prstGeom>
        </p:spPr>
        <p:txBody>
          <a:bodyPr vert="horz" lIns="93171" tIns="46586" rIns="93171" bIns="46586" rtlCol="0" anchor="b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1183" y="8830627"/>
            <a:ext cx="3037628" cy="464184"/>
          </a:xfrm>
          <a:prstGeom prst="rect">
            <a:avLst/>
          </a:prstGeom>
        </p:spPr>
        <p:txBody>
          <a:bodyPr vert="horz" lIns="93171" tIns="46586" rIns="93171" bIns="46586" rtlCol="0" anchor="b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96A25D73-8D9E-4923-9F9C-A767D0F7C71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6457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spcBef>
                <a:spcPct val="0"/>
              </a:spcBef>
            </a:pPr>
            <a:endParaRPr lang="en-US" sz="1800" dirty="0" smtClean="0"/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4023" indent="-286163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4652" indent="-228931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2511" indent="-228931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60372" indent="-228931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8232" indent="-22893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6093" indent="-22893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33955" indent="-22893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91814" indent="-22893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D0B3E6B4-9809-4B43-A75D-4285A1585D73}" type="slidenum">
              <a:rPr lang="en-US" smtClean="0"/>
              <a:pPr eaLnBrk="1" hangingPunct="1"/>
              <a:t>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56039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5" descr="Concept_1b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-172121" y="5714820"/>
            <a:ext cx="9528176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8"/>
          <p:cNvSpPr txBox="1">
            <a:spLocks noChangeArrowheads="1"/>
          </p:cNvSpPr>
          <p:nvPr userDrawn="1"/>
        </p:nvSpPr>
        <p:spPr bwMode="auto">
          <a:xfrm>
            <a:off x="0" y="5832475"/>
            <a:ext cx="9144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Arial" charset="0"/>
              </a:rPr>
              <a:t>CONFIDENCE IN CYBERSPACE</a:t>
            </a:r>
          </a:p>
        </p:txBody>
      </p:sp>
      <p:pic>
        <p:nvPicPr>
          <p:cNvPr id="8" name="Picture 4" descr="NSA_CSS_Seals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28600"/>
            <a:ext cx="1728788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7767638" y="304800"/>
            <a:ext cx="766762" cy="84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2873375"/>
            <a:ext cx="9140825" cy="1470025"/>
          </a:xfrm>
          <a:ln>
            <a:noFill/>
          </a:ln>
        </p:spPr>
        <p:txBody>
          <a:bodyPr/>
          <a:lstStyle>
            <a:lvl1pPr algn="ctr">
              <a:defRPr sz="4800">
                <a:solidFill>
                  <a:srgbClr val="E2AC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981200"/>
            <a:ext cx="6400800" cy="914400"/>
          </a:xfrm>
        </p:spPr>
        <p:txBody>
          <a:bodyPr/>
          <a:lstStyle>
            <a:lvl1pPr marL="0" indent="0" algn="ctr">
              <a:buNone/>
              <a:defRPr sz="27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7" y="0"/>
            <a:ext cx="9144000" cy="686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106995" y="41"/>
            <a:ext cx="9144000" cy="26161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1100" dirty="0" smtClean="0">
                <a:solidFill>
                  <a:srgbClr val="BFBFBF"/>
                </a:solidFill>
                <a:latin typeface="Arial" pitchFamily="34" charset="0"/>
                <a:cs typeface="Arial" pitchFamily="34" charset="0"/>
              </a:rPr>
              <a:t>UNCLASSIFIED//FOR OFFICIAL</a:t>
            </a:r>
            <a:r>
              <a:rPr lang="en-US" sz="1100" baseline="0" dirty="0" smtClean="0">
                <a:solidFill>
                  <a:srgbClr val="BFBFBF"/>
                </a:solidFill>
                <a:latin typeface="Arial" pitchFamily="34" charset="0"/>
                <a:cs typeface="Arial" pitchFamily="34" charset="0"/>
              </a:rPr>
              <a:t> USE ONLY</a:t>
            </a:r>
            <a:endParaRPr lang="en-US" sz="1100" dirty="0" smtClean="0">
              <a:solidFill>
                <a:srgbClr val="BFBFB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106995" y="6615883"/>
            <a:ext cx="9144000" cy="26161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1100" dirty="0" smtClean="0">
                <a:solidFill>
                  <a:srgbClr val="BFBFBF"/>
                </a:solidFill>
                <a:latin typeface="Arial" pitchFamily="34" charset="0"/>
                <a:cs typeface="Arial" pitchFamily="34" charset="0"/>
              </a:rPr>
              <a:t>UNCLASSIFIED//FOR 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403434718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oncept_1_25%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 userDrawn="1"/>
        </p:nvSpPr>
        <p:spPr bwMode="invGray">
          <a:xfrm>
            <a:off x="-152400" y="304800"/>
            <a:ext cx="9525000" cy="1143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2000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Picture 4" descr="NSA_CSS_Seal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3" y="533400"/>
            <a:ext cx="107473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8315325" y="571500"/>
            <a:ext cx="504825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B4BF45-7343-47C5-B32A-66F01B50B5D0}" type="datetimeFigureOut">
              <a:rPr lang="en-US"/>
              <a:pPr>
                <a:defRPr/>
              </a:pPr>
              <a:t>9/27/2016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A7317B-F1BA-432B-A94A-58B7441F9EA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86105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B4BF45-7343-47C5-B32A-66F01B50B5D0}" type="datetimeFigureOut">
              <a:rPr lang="en-US"/>
              <a:pPr>
                <a:defRPr/>
              </a:pPr>
              <a:t>9/27/2016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A7317B-F1BA-432B-A94A-58B7441F9EA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8126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B4BF45-7343-47C5-B32A-66F01B50B5D0}" type="datetimeFigureOut">
              <a:rPr lang="en-US"/>
              <a:pPr>
                <a:defRPr/>
              </a:pPr>
              <a:t>9/27/2016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A7317B-F1BA-432B-A94A-58B7441F9EA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11584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B4BF45-7343-47C5-B32A-66F01B50B5D0}" type="datetimeFigureOut">
              <a:rPr lang="en-US"/>
              <a:pPr>
                <a:defRPr/>
              </a:pPr>
              <a:t>9/27/2016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A7317B-F1BA-432B-A94A-58B7441F9EA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8851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B4BF45-7343-47C5-B32A-66F01B50B5D0}" type="datetimeFigureOut">
              <a:rPr lang="en-US"/>
              <a:pPr>
                <a:defRPr/>
              </a:pPr>
              <a:t>9/27/2016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A7317B-F1BA-432B-A94A-58B7441F9EA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275742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No Whe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bg4-wheels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97388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B4BF45-7343-47C5-B32A-66F01B50B5D0}" type="datetimeFigureOut">
              <a:rPr lang="en-US"/>
              <a:pPr>
                <a:defRPr/>
              </a:pPr>
              <a:t>9/27/2016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A7317B-F1BA-432B-A94A-58B7441F9EA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239888"/>
      </p:ext>
    </p:extLst>
  </p:cSld>
  <p:clrMapOvr>
    <a:masterClrMapping/>
  </p:clrMapOvr>
  <p:transition>
    <p:fade/>
  </p:transition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304800"/>
            <a:ext cx="6858000" cy="111283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B4BF45-7343-47C5-B32A-66F01B50B5D0}" type="datetimeFigureOut">
              <a:rPr lang="en-US"/>
              <a:pPr>
                <a:defRPr/>
              </a:pPr>
              <a:t>9/27/2016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A7317B-F1BA-432B-A94A-58B7441F9EA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456113" y="5943600"/>
            <a:ext cx="4687887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Arial" charset="0"/>
              </a:rPr>
              <a:t>Confidence in Cyberspace</a:t>
            </a:r>
          </a:p>
        </p:txBody>
      </p:sp>
    </p:spTree>
    <p:extLst>
      <p:ext uri="{BB962C8B-B14F-4D97-AF65-F5344CB8AC3E}">
        <p14:creationId xmlns:p14="http://schemas.microsoft.com/office/powerpoint/2010/main" val="2209072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Concept_1_25%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 bwMode="invGray">
          <a:xfrm>
            <a:off x="-152400" y="304800"/>
            <a:ext cx="9525000" cy="1143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2000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4" descr="NSA_CSS_Seal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3" y="533400"/>
            <a:ext cx="107473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304800"/>
            <a:ext cx="6858000" cy="111283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19FC26-CC38-4E84-A1C7-98F7BB7365E4}" type="datetimeFigureOut">
              <a:rPr lang="en-US"/>
              <a:pPr>
                <a:defRPr/>
              </a:pPr>
              <a:t>9/27/2016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CFFBDF-53A1-438D-88A2-AEBE24D070C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8315325" y="571500"/>
            <a:ext cx="504825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 userDrawn="1"/>
        </p:nvSpPr>
        <p:spPr>
          <a:xfrm>
            <a:off x="4456113" y="5943600"/>
            <a:ext cx="4687887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Arial" charset="0"/>
              </a:rPr>
              <a:t>Confidence in Cyberspace</a:t>
            </a:r>
          </a:p>
        </p:txBody>
      </p:sp>
    </p:spTree>
    <p:extLst>
      <p:ext uri="{BB962C8B-B14F-4D97-AF65-F5344CB8AC3E}">
        <p14:creationId xmlns:p14="http://schemas.microsoft.com/office/powerpoint/2010/main" val="308329564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B4BF45-7343-47C5-B32A-66F01B50B5D0}" type="datetimeFigureOut">
              <a:rPr lang="en-US"/>
              <a:pPr>
                <a:defRPr/>
              </a:pPr>
              <a:t>9/27/2016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A7317B-F1BA-432B-A94A-58B7441F9EA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50939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10" descr="shadow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965" y="1600200"/>
            <a:ext cx="3952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4456113" y="5943600"/>
            <a:ext cx="4687887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Arial" charset="0"/>
              </a:rPr>
              <a:t>Confidence in Cyberspace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B4BF45-7343-47C5-B32A-66F01B50B5D0}" type="datetimeFigureOut">
              <a:rPr lang="en-US"/>
              <a:pPr>
                <a:defRPr/>
              </a:pPr>
              <a:t>9/27/2016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A7317B-F1BA-432B-A94A-58B7441F9EA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2002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0" name="Picture 10" descr="shadow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965" y="1600200"/>
            <a:ext cx="3952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 userDrawn="1"/>
        </p:nvSpPr>
        <p:spPr>
          <a:xfrm>
            <a:off x="4456113" y="5943600"/>
            <a:ext cx="4687887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Arial" charset="0"/>
              </a:rPr>
              <a:t>Confidence in Cyberspace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B4BF45-7343-47C5-B32A-66F01B50B5D0}" type="datetimeFigureOut">
              <a:rPr lang="en-US"/>
              <a:pPr>
                <a:defRPr/>
              </a:pPr>
              <a:t>9/27/2016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A7317B-F1BA-432B-A94A-58B7441F9EA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7277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95400" y="304800"/>
            <a:ext cx="7239000" cy="111283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B4BF45-7343-47C5-B32A-66F01B50B5D0}" type="datetimeFigureOut">
              <a:rPr lang="en-US"/>
              <a:pPr>
                <a:defRPr/>
              </a:pPr>
              <a:t>9/27/2016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A7317B-F1BA-432B-A94A-58B7441F9EA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01414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Concept_1_25%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 bwMode="invGray">
          <a:xfrm>
            <a:off x="-152400" y="304800"/>
            <a:ext cx="9525000" cy="1143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2000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5" name="Picture 15" descr="NSA_CSS_Seal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3" y="533400"/>
            <a:ext cx="107473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95400" y="304800"/>
            <a:ext cx="7239000" cy="111283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0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8315325" y="571500"/>
            <a:ext cx="504825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B4BF45-7343-47C5-B32A-66F01B50B5D0}" type="datetimeFigureOut">
              <a:rPr lang="en-US"/>
              <a:pPr>
                <a:defRPr/>
              </a:pPr>
              <a:t>9/27/2016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A7317B-F1BA-432B-A94A-58B7441F9EA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58527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B4BF45-7343-47C5-B32A-66F01B50B5D0}" type="datetimeFigureOut">
              <a:rPr lang="en-US"/>
              <a:pPr>
                <a:defRPr/>
              </a:pPr>
              <a:t>9/27/2016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A7317B-F1BA-432B-A94A-58B7441F9EA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67647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Concept_1_25%.jpg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-176044" y="304894"/>
            <a:ext cx="9528176" cy="114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Gray">
          <a:xfrm>
            <a:off x="1143000" y="274638"/>
            <a:ext cx="6858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blackGray">
          <a:xfrm>
            <a:off x="457200" y="1600200"/>
            <a:ext cx="8153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03870CB-3C7C-4EAA-88A4-384D6A4C2F5C}" type="datetimeFigureOut">
              <a:rPr lang="en-US"/>
              <a:pPr>
                <a:defRPr/>
              </a:pPr>
              <a:t>9/27/2016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2E1BC11-2EBE-402E-A0B1-158D3287546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33" name="Picture 4" descr="NSA_CSS_Seals.png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3" y="533400"/>
            <a:ext cx="107473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5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8315325" y="571500"/>
            <a:ext cx="504825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8" y="-3654"/>
            <a:ext cx="9144000" cy="6864350"/>
          </a:xfrm>
          <a:prstGeom prst="rect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/>
          <a:ex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123" r:id="rId1"/>
    <p:sldLayoutId id="2147486124" r:id="rId2"/>
    <p:sldLayoutId id="2147486125" r:id="rId3"/>
    <p:sldLayoutId id="2147486126" r:id="rId4"/>
    <p:sldLayoutId id="2147486127" r:id="rId5"/>
    <p:sldLayoutId id="2147486128" r:id="rId6"/>
    <p:sldLayoutId id="2147486129" r:id="rId7"/>
    <p:sldLayoutId id="2147486130" r:id="rId8"/>
    <p:sldLayoutId id="2147486131" r:id="rId9"/>
    <p:sldLayoutId id="2147486132" r:id="rId10"/>
    <p:sldLayoutId id="2147486133" r:id="rId11"/>
    <p:sldLayoutId id="2147486134" r:id="rId12"/>
    <p:sldLayoutId id="2147486135" r:id="rId13"/>
    <p:sldLayoutId id="2147486136" r:id="rId14"/>
    <p:sldLayoutId id="2147486138" r:id="rId15"/>
    <p:sldLayoutId id="2147486122" r:id="rId16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FFFFCC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 Black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CC"/>
          </a:solidFill>
          <a:latin typeface="Arial Black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CC"/>
          </a:solidFill>
          <a:latin typeface="Arial Black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CC"/>
          </a:solidFill>
          <a:latin typeface="Arial Black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CC"/>
          </a:solidFill>
          <a:latin typeface="Arial Black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474041" y="5044916"/>
            <a:ext cx="2100255" cy="11387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>
                <a:solidFill>
                  <a:schemeClr val="bg1"/>
                </a:solidFill>
              </a:rPr>
              <a:t>29 September 2016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>
                <a:solidFill>
                  <a:schemeClr val="bg1"/>
                </a:solidFill>
              </a:rPr>
              <a:t>Presented </a:t>
            </a:r>
            <a:r>
              <a:rPr lang="en-US" sz="1600" b="1" dirty="0">
                <a:solidFill>
                  <a:schemeClr val="bg1"/>
                </a:solidFill>
              </a:rPr>
              <a:t>by 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 smtClean="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Joe Brule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Larry Salazar</a:t>
            </a:r>
          </a:p>
        </p:txBody>
      </p:sp>
      <p:sp>
        <p:nvSpPr>
          <p:cNvPr id="21509" name="TextBox 4"/>
          <p:cNvSpPr txBox="1">
            <a:spLocks noChangeArrowheads="1"/>
          </p:cNvSpPr>
          <p:nvPr/>
        </p:nvSpPr>
        <p:spPr bwMode="auto">
          <a:xfrm>
            <a:off x="228600" y="6324600"/>
            <a:ext cx="86391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1400" b="1" dirty="0">
                <a:solidFill>
                  <a:srgbClr val="F2F2F2"/>
                </a:solidFill>
              </a:rPr>
              <a:t>The overall Classification of this </a:t>
            </a:r>
            <a:r>
              <a:rPr lang="en-US" sz="1400" b="1" dirty="0" smtClean="0">
                <a:solidFill>
                  <a:srgbClr val="F2F2F2"/>
                </a:solidFill>
              </a:rPr>
              <a:t>video </a:t>
            </a:r>
            <a:r>
              <a:rPr lang="en-US" sz="1400" b="1" dirty="0">
                <a:solidFill>
                  <a:srgbClr val="F2F2F2"/>
                </a:solidFill>
              </a:rPr>
              <a:t>is </a:t>
            </a:r>
            <a:r>
              <a:rPr lang="en-US" sz="1400" b="1" dirty="0" smtClean="0">
                <a:solidFill>
                  <a:srgbClr val="F2F2F2"/>
                </a:solidFill>
              </a:rPr>
              <a:t>Unclassified//For Official Use Only</a:t>
            </a:r>
            <a:endParaRPr lang="en-US" sz="1400" b="1" dirty="0">
              <a:solidFill>
                <a:srgbClr val="F2F2F2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(U) Deny at Perimeter</a:t>
            </a:r>
            <a:endParaRPr lang="en-US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b="0" dirty="0" smtClean="0"/>
              <a:t>(U) Open C2 Proof of Concept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6440932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0DAD-3181-49C2-8C40-CCF90951698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09575" y="1491819"/>
            <a:ext cx="8410575" cy="4525963"/>
          </a:xfrm>
        </p:spPr>
        <p:txBody>
          <a:bodyPr/>
          <a:lstStyle/>
          <a:p>
            <a:r>
              <a:rPr lang="en-US" dirty="0" smtClean="0"/>
              <a:t>Modern network defenses :</a:t>
            </a:r>
          </a:p>
          <a:p>
            <a:pPr lvl="1"/>
            <a:r>
              <a:rPr lang="en-US" dirty="0" smtClean="0"/>
              <a:t>Striving to share threat data between enclaves</a:t>
            </a:r>
          </a:p>
          <a:p>
            <a:pPr lvl="1"/>
            <a:r>
              <a:rPr lang="en-US" dirty="0" smtClean="0"/>
              <a:t>Need uniform communications to end points</a:t>
            </a:r>
          </a:p>
          <a:p>
            <a:endParaRPr lang="en-US" dirty="0"/>
          </a:p>
          <a:p>
            <a:r>
              <a:rPr lang="en-US" dirty="0" smtClean="0"/>
              <a:t> This video shows:</a:t>
            </a:r>
          </a:p>
          <a:p>
            <a:pPr lvl="1"/>
            <a:r>
              <a:rPr lang="en-US" dirty="0" smtClean="0"/>
              <a:t>Shared threat information via STIX 2.0</a:t>
            </a:r>
          </a:p>
          <a:p>
            <a:pPr lvl="1"/>
            <a:r>
              <a:rPr lang="en-US" dirty="0" smtClean="0"/>
              <a:t>Uniform communications via OpenC2</a:t>
            </a:r>
          </a:p>
        </p:txBody>
      </p:sp>
    </p:spTree>
    <p:extLst>
      <p:ext uri="{BB962C8B-B14F-4D97-AF65-F5344CB8AC3E}">
        <p14:creationId xmlns:p14="http://schemas.microsoft.com/office/powerpoint/2010/main" val="35818422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6203426" y="3693532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ALLOW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242501" y="3690028"/>
            <a:ext cx="611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DENY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157244" y="3438685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OpenC2</a:t>
            </a:r>
          </a:p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8965" y="3469514"/>
            <a:ext cx="1016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STIX 2.0</a:t>
            </a:r>
          </a:p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COA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932982" y="1025329"/>
            <a:ext cx="6874955" cy="209966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640747" y="3298635"/>
            <a:ext cx="1229933" cy="80332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Enclave Orchestrator</a:t>
            </a:r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64130"/>
            <a:ext cx="7239000" cy="1112838"/>
          </a:xfrm>
        </p:spPr>
        <p:txBody>
          <a:bodyPr/>
          <a:lstStyle/>
          <a:p>
            <a:pPr algn="ctr"/>
            <a:r>
              <a:rPr lang="en-US" dirty="0" smtClean="0"/>
              <a:t>Architecture  / Use Case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1491224" y="3298635"/>
            <a:ext cx="1229933" cy="80332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Enterprise Orchestrator</a:t>
            </a:r>
            <a:endParaRPr lang="en-US" sz="1400" dirty="0"/>
          </a:p>
        </p:txBody>
      </p:sp>
      <p:sp>
        <p:nvSpPr>
          <p:cNvPr id="5" name="Rounded Rectangle 4"/>
          <p:cNvSpPr/>
          <p:nvPr/>
        </p:nvSpPr>
        <p:spPr>
          <a:xfrm rot="5400000">
            <a:off x="965471" y="3566677"/>
            <a:ext cx="803320" cy="26723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222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smtClean="0"/>
              <a:t>Consumer</a:t>
            </a:r>
            <a:endParaRPr lang="en-US" sz="1200" dirty="0"/>
          </a:p>
        </p:txBody>
      </p:sp>
      <p:sp>
        <p:nvSpPr>
          <p:cNvPr id="6" name="Rounded Rectangle 5"/>
          <p:cNvSpPr/>
          <p:nvPr/>
        </p:nvSpPr>
        <p:spPr>
          <a:xfrm rot="5400000">
            <a:off x="2431513" y="3566677"/>
            <a:ext cx="803320" cy="26723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222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smtClean="0"/>
              <a:t>Producer</a:t>
            </a:r>
            <a:endParaRPr lang="en-US" sz="1200" dirty="0"/>
          </a:p>
        </p:txBody>
      </p:sp>
      <p:sp>
        <p:nvSpPr>
          <p:cNvPr id="8" name="Rounded Rectangle 7"/>
          <p:cNvSpPr/>
          <p:nvPr/>
        </p:nvSpPr>
        <p:spPr>
          <a:xfrm rot="5400000">
            <a:off x="4108285" y="3566677"/>
            <a:ext cx="803320" cy="2672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222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smtClean="0"/>
              <a:t>Consumer</a:t>
            </a:r>
            <a:endParaRPr lang="en-US" sz="1200" dirty="0"/>
          </a:p>
        </p:txBody>
      </p:sp>
      <p:sp>
        <p:nvSpPr>
          <p:cNvPr id="9" name="Rounded Rectangle 8"/>
          <p:cNvSpPr/>
          <p:nvPr/>
        </p:nvSpPr>
        <p:spPr>
          <a:xfrm rot="5400000">
            <a:off x="5608003" y="3566677"/>
            <a:ext cx="803320" cy="2672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222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smtClean="0"/>
              <a:t>Producer</a:t>
            </a:r>
            <a:endParaRPr lang="en-US" sz="12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31006" y="3690028"/>
            <a:ext cx="792233" cy="0"/>
          </a:xfrm>
          <a:prstGeom prst="straightConnector1">
            <a:avLst/>
          </a:prstGeom>
          <a:ln w="22225">
            <a:solidFill>
              <a:schemeClr val="bg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0" idx="1"/>
            <a:endCxn id="20" idx="3"/>
          </p:cNvCxnSpPr>
          <p:nvPr/>
        </p:nvCxnSpPr>
        <p:spPr>
          <a:xfrm>
            <a:off x="2971854" y="3669518"/>
            <a:ext cx="1404473" cy="0"/>
          </a:xfrm>
          <a:prstGeom prst="straightConnector1">
            <a:avLst/>
          </a:prstGeom>
          <a:ln w="22225">
            <a:solidFill>
              <a:schemeClr val="bg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7302163" y="3298635"/>
            <a:ext cx="1229933" cy="80332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OpenC2 Proxy</a:t>
            </a:r>
            <a:endParaRPr lang="en-US" sz="1400" dirty="0"/>
          </a:p>
        </p:txBody>
      </p:sp>
      <p:sp>
        <p:nvSpPr>
          <p:cNvPr id="23" name="Rounded Rectangle 22"/>
          <p:cNvSpPr/>
          <p:nvPr/>
        </p:nvSpPr>
        <p:spPr>
          <a:xfrm rot="5400000">
            <a:off x="6769701" y="3566677"/>
            <a:ext cx="803320" cy="26723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222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smtClean="0"/>
              <a:t>Consumer</a:t>
            </a:r>
            <a:endParaRPr lang="en-US" sz="1200" dirty="0"/>
          </a:p>
        </p:txBody>
      </p:sp>
      <p:cxnSp>
        <p:nvCxnSpPr>
          <p:cNvPr id="24" name="Straight Arrow Connector 23"/>
          <p:cNvCxnSpPr>
            <a:stCxn id="9" idx="0"/>
            <a:endCxn id="23" idx="2"/>
          </p:cNvCxnSpPr>
          <p:nvPr/>
        </p:nvCxnSpPr>
        <p:spPr>
          <a:xfrm>
            <a:off x="6143281" y="3700295"/>
            <a:ext cx="894462" cy="0"/>
          </a:xfrm>
          <a:prstGeom prst="straightConnector1">
            <a:avLst/>
          </a:prstGeom>
          <a:ln w="22225">
            <a:solidFill>
              <a:schemeClr val="bg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loud 26"/>
          <p:cNvSpPr/>
          <p:nvPr/>
        </p:nvSpPr>
        <p:spPr>
          <a:xfrm>
            <a:off x="451712" y="4559301"/>
            <a:ext cx="2780433" cy="204754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Internet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315994" y="5583191"/>
            <a:ext cx="1238250" cy="51911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Enclave User</a:t>
            </a:r>
            <a:endParaRPr lang="en-US" dirty="0"/>
          </a:p>
        </p:txBody>
      </p:sp>
      <p:cxnSp>
        <p:nvCxnSpPr>
          <p:cNvPr id="33" name="Straight Connector 32"/>
          <p:cNvCxnSpPr>
            <a:endCxn id="2058" idx="1"/>
          </p:cNvCxnSpPr>
          <p:nvPr/>
        </p:nvCxnSpPr>
        <p:spPr>
          <a:xfrm>
            <a:off x="2268332" y="5842141"/>
            <a:ext cx="1844223" cy="5858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058" idx="3"/>
            <a:endCxn id="31" idx="1"/>
          </p:cNvCxnSpPr>
          <p:nvPr/>
        </p:nvCxnSpPr>
        <p:spPr>
          <a:xfrm flipV="1">
            <a:off x="5226438" y="5842748"/>
            <a:ext cx="1089556" cy="5251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665272" y="4718798"/>
            <a:ext cx="3251857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22" idx="2"/>
          </p:cNvCxnSpPr>
          <p:nvPr/>
        </p:nvCxnSpPr>
        <p:spPr>
          <a:xfrm flipV="1">
            <a:off x="7917130" y="4101955"/>
            <a:ext cx="0" cy="624314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2058" idx="0"/>
          </p:cNvCxnSpPr>
          <p:nvPr/>
        </p:nvCxnSpPr>
        <p:spPr>
          <a:xfrm>
            <a:off x="4665274" y="4718798"/>
            <a:ext cx="4223" cy="726504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461322" y="4464659"/>
            <a:ext cx="1062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Device API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Block IP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216773" y="1918730"/>
            <a:ext cx="1229933" cy="803320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Trusted Partner</a:t>
            </a:r>
            <a:endParaRPr lang="en-US" sz="1400" dirty="0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431006" y="2714965"/>
            <a:ext cx="20707" cy="975063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925064" y="1305869"/>
            <a:ext cx="7046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274320"/>
            <a:r>
              <a:rPr lang="en-US" dirty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. The enterprise receives an alert stating </a:t>
            </a:r>
            <a:r>
              <a:rPr lang="en-US" dirty="0">
                <a:solidFill>
                  <a:schemeClr val="bg1"/>
                </a:solidFill>
              </a:rPr>
              <a:t>the streaming service is potentially </a:t>
            </a:r>
            <a:r>
              <a:rPr lang="en-US" dirty="0" smtClean="0">
                <a:solidFill>
                  <a:schemeClr val="bg1"/>
                </a:solidFill>
              </a:rPr>
              <a:t>malicious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915966" y="1025329"/>
            <a:ext cx="7063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274320"/>
            <a:r>
              <a:rPr lang="en-US" dirty="0" smtClean="0">
                <a:solidFill>
                  <a:schemeClr val="bg1"/>
                </a:solidFill>
              </a:rPr>
              <a:t>1. User </a:t>
            </a:r>
            <a:r>
              <a:rPr lang="en-US" dirty="0">
                <a:solidFill>
                  <a:schemeClr val="bg1"/>
                </a:solidFill>
              </a:rPr>
              <a:t>starts </a:t>
            </a:r>
            <a:r>
              <a:rPr lang="en-US" dirty="0" smtClean="0">
                <a:solidFill>
                  <a:schemeClr val="bg1"/>
                </a:solidFill>
              </a:rPr>
              <a:t>streaming a </a:t>
            </a:r>
            <a:r>
              <a:rPr lang="en-US" dirty="0">
                <a:solidFill>
                  <a:schemeClr val="bg1"/>
                </a:solidFill>
              </a:rPr>
              <a:t>video </a:t>
            </a:r>
            <a:r>
              <a:rPr lang="en-US" dirty="0" smtClean="0">
                <a:solidFill>
                  <a:schemeClr val="bg1"/>
                </a:solidFill>
              </a:rPr>
              <a:t>from the internet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932982" y="1879561"/>
            <a:ext cx="7046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274320"/>
            <a:r>
              <a:rPr lang="en-US" dirty="0" smtClean="0">
                <a:solidFill>
                  <a:schemeClr val="bg1"/>
                </a:solidFill>
              </a:rPr>
              <a:t>3. The ACOA is automatically processed, blocking the video playback – STIX 2.0 and OpenC2 are used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929716" y="2755664"/>
            <a:ext cx="7050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274320"/>
            <a:r>
              <a:rPr lang="en-US" dirty="0" smtClean="0">
                <a:solidFill>
                  <a:schemeClr val="bg1"/>
                </a:solidFill>
              </a:rPr>
              <a:t>5. The ACOA is processed and the video resumes playback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928873" y="2458210"/>
            <a:ext cx="705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274320"/>
            <a:r>
              <a:rPr lang="en-US" dirty="0">
                <a:solidFill>
                  <a:schemeClr val="bg1"/>
                </a:solidFill>
              </a:rPr>
              <a:t>4</a:t>
            </a:r>
            <a:r>
              <a:rPr lang="en-US" dirty="0" smtClean="0">
                <a:solidFill>
                  <a:schemeClr val="bg1"/>
                </a:solidFill>
              </a:rPr>
              <a:t>. Another alert is received reporting the streaming service is OK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37892" y="3185205"/>
            <a:ext cx="8570045" cy="174630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203569" y="5283205"/>
            <a:ext cx="6510216" cy="10792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109415" y="1780770"/>
            <a:ext cx="1461477" cy="10792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240719" y="3209581"/>
            <a:ext cx="8567217" cy="315286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2" descr="Image result for streaming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Image result for streaming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6" descr="Image result for streaming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Image result for streaming ico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7" t="5507" r="2898" b="5977"/>
          <a:stretch/>
        </p:blipFill>
        <p:spPr bwMode="auto">
          <a:xfrm>
            <a:off x="1328532" y="5513180"/>
            <a:ext cx="939800" cy="69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383645" y="5583074"/>
            <a:ext cx="913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Streaming Video</a:t>
            </a: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112555" y="5445302"/>
            <a:ext cx="1113883" cy="805393"/>
            <a:chOff x="307975" y="1629035"/>
            <a:chExt cx="999040" cy="691356"/>
          </a:xfrm>
        </p:grpSpPr>
        <p:pic>
          <p:nvPicPr>
            <p:cNvPr id="2058" name="Picture 10" descr="Image result for firewall icon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33" t="13180" r="11451" b="14453"/>
            <a:stretch/>
          </p:blipFill>
          <p:spPr bwMode="auto">
            <a:xfrm>
              <a:off x="307975" y="1629035"/>
              <a:ext cx="999040" cy="691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/>
            <p:cNvSpPr txBox="1"/>
            <p:nvPr/>
          </p:nvSpPr>
          <p:spPr>
            <a:xfrm>
              <a:off x="535116" y="1918730"/>
              <a:ext cx="635247" cy="18493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Palo Alto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971854" y="3438685"/>
            <a:ext cx="1404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STIX 2.0 CA </a:t>
            </a:r>
          </a:p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OpenC2 Mitigate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9337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2" grpId="0"/>
      <p:bldP spid="42" grpId="1"/>
      <p:bldP spid="40" grpId="0"/>
      <p:bldP spid="43" grpId="0"/>
      <p:bldP spid="44" grpId="0"/>
      <p:bldP spid="46" grpId="0"/>
      <p:bldP spid="47" grpId="0"/>
      <p:bldP spid="41" grpId="0" animBg="1"/>
      <p:bldP spid="41" grpId="1" animBg="1"/>
      <p:bldP spid="52" grpId="0" animBg="1"/>
      <p:bldP spid="52" grpId="1" animBg="1"/>
      <p:bldP spid="53" grpId="0" animBg="1"/>
      <p:bldP spid="53" grpId="1" animBg="1"/>
      <p:bldP spid="53" grpId="2" animBg="1"/>
      <p:bldP spid="53" grpId="3" animBg="1"/>
      <p:bldP spid="5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9225"/>
            <a:ext cx="9144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8954089"/>
              </p:ext>
            </p:extLst>
          </p:nvPr>
        </p:nvGraphicFramePr>
        <p:xfrm>
          <a:off x="5838825" y="542925"/>
          <a:ext cx="214788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Packager Shell Object" showAsIcon="1" r:id="rId4" imgW="3820680" imgH="685800" progId="Package">
                  <p:embed/>
                </p:oleObj>
              </mc:Choice>
              <mc:Fallback>
                <p:oleObj name="Packager Shell Object" showAsIcon="1" r:id="rId4" imgW="3820680" imgH="685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38825" y="542925"/>
                        <a:ext cx="2147888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37311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Closing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0DAD-3181-49C2-8C40-CCF90951698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09575" y="1491819"/>
            <a:ext cx="8410575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This video demonstrated sharing threat data with mitigations down to the end points with OpenC2.</a:t>
            </a:r>
          </a:p>
          <a:p>
            <a:endParaRPr lang="en-US" dirty="0"/>
          </a:p>
          <a:p>
            <a:r>
              <a:rPr lang="en-US" dirty="0" smtClean="0"/>
              <a:t>OpenC2 resources are found at:</a:t>
            </a:r>
          </a:p>
          <a:p>
            <a:pPr lvl="1"/>
            <a:r>
              <a:rPr lang="en-US" dirty="0"/>
              <a:t>https://</a:t>
            </a:r>
            <a:r>
              <a:rPr lang="en-US" dirty="0" smtClean="0"/>
              <a:t>github.com/OpenC2-org</a:t>
            </a:r>
          </a:p>
          <a:p>
            <a:pPr lvl="1"/>
            <a:r>
              <a:rPr lang="en-US" dirty="0"/>
              <a:t>http://openc2.org/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Contact Joe Brule (</a:t>
            </a:r>
            <a:r>
              <a:rPr lang="en-US" dirty="0" err="1" smtClean="0"/>
              <a:t>jmbrule</a:t>
            </a:r>
            <a:r>
              <a:rPr lang="en-US" dirty="0" smtClean="0"/>
              <a:t>) for more information or to schedule a live demo.</a:t>
            </a:r>
          </a:p>
        </p:txBody>
      </p:sp>
    </p:spTree>
    <p:extLst>
      <p:ext uri="{BB962C8B-B14F-4D97-AF65-F5344CB8AC3E}">
        <p14:creationId xmlns:p14="http://schemas.microsoft.com/office/powerpoint/2010/main" val="23658684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4832</TotalTime>
  <Words>220</Words>
  <Application>Microsoft Office PowerPoint</Application>
  <PresentationFormat>On-screen Show (4:3)</PresentationFormat>
  <Paragraphs>54</Paragraphs>
  <Slides>5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7" baseType="lpstr">
      <vt:lpstr>Office Theme</vt:lpstr>
      <vt:lpstr>Package</vt:lpstr>
      <vt:lpstr>(U) Deny at Perimeter</vt:lpstr>
      <vt:lpstr>Introduction</vt:lpstr>
      <vt:lpstr>Architecture  / Use Case</vt:lpstr>
      <vt:lpstr>DEMO</vt:lpstr>
      <vt:lpstr>Closing</vt:lpstr>
    </vt:vector>
  </TitlesOfParts>
  <Company>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Wecome to the NSA/CSS Information Assurance Directorate</dc:title>
  <dc:creator>.</dc:creator>
  <cp:lastModifiedBy>Michael Smith</cp:lastModifiedBy>
  <cp:revision>374</cp:revision>
  <cp:lastPrinted>2013-09-30T11:53:31Z</cp:lastPrinted>
  <dcterms:created xsi:type="dcterms:W3CDTF">2013-03-20T19:56:38Z</dcterms:created>
  <dcterms:modified xsi:type="dcterms:W3CDTF">2016-09-27T20:19:54Z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">
    <vt:lpwstr>UNCLASSIFIED</vt:lpwstr>
  </property>
  <property fmtid="{D5CDD505-2E9C-101B-9397-08002B2CF9AE}" pid="3" name="DISSEMINATION">
    <vt:lpwstr>FOR OFFICIAL USE ONLY</vt:lpwstr>
  </property>
</Properties>
</file>